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10287000" cx="18288000"/>
  <p:notesSz cx="6858000" cy="9144000"/>
  <p:embeddedFontLst>
    <p:embeddedFont>
      <p:font typeface="Antic Didone"/>
      <p:regular r:id="rId13"/>
    </p:embeddedFont>
    <p:embeddedFont>
      <p:font typeface="Open Sans SemiBold"/>
      <p:regular r:id="rId14"/>
      <p:bold r:id="rId15"/>
      <p:italic r:id="rId16"/>
      <p:boldItalic r:id="rId17"/>
    </p:embeddedFont>
    <p:embeddedFont>
      <p:font typeface="Open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OpenSans-boldItalic.fntdata"/><Relationship Id="rId13" Type="http://schemas.openxmlformats.org/officeDocument/2006/relationships/font" Target="fonts/AnticDidon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SemiBold-bold.fntdata"/><Relationship Id="rId14" Type="http://schemas.openxmlformats.org/officeDocument/2006/relationships/font" Target="fonts/OpenSansSemiBold-regular.fntdata"/><Relationship Id="rId17" Type="http://schemas.openxmlformats.org/officeDocument/2006/relationships/font" Target="fonts/OpenSansSemiBold-boldItalic.fntdata"/><Relationship Id="rId16" Type="http://schemas.openxmlformats.org/officeDocument/2006/relationships/font" Target="fonts/OpenSansSemiBold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.fntdata"/><Relationship Id="rId6" Type="http://schemas.openxmlformats.org/officeDocument/2006/relationships/slide" Target="slides/slide1.xml"/><Relationship Id="rId18" Type="http://schemas.openxmlformats.org/officeDocument/2006/relationships/font" Target="fonts/OpenSans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ytimes.com/games/wordle/index.html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2"/>
              </a:rPr>
              <a:t>https://www.nytimes.com/games/wordle/index.html</a:t>
            </a:r>
            <a:r>
              <a:rPr lang="en-US"/>
              <a:t> </a:t>
            </a:r>
            <a:endParaRPr/>
          </a:p>
        </p:txBody>
      </p:sp>
      <p:sp>
        <p:nvSpPr>
          <p:cNvPr id="149" name="Google Shape;149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41b9115df5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41b9115df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41b22b320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341b22b320f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7.png"/><Relationship Id="rId4" Type="http://schemas.openxmlformats.org/officeDocument/2006/relationships/image" Target="../media/image29.png"/><Relationship Id="rId5" Type="http://schemas.openxmlformats.org/officeDocument/2006/relationships/image" Target="../media/image18.png"/><Relationship Id="rId6" Type="http://schemas.openxmlformats.org/officeDocument/2006/relationships/image" Target="../media/image1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8.png"/><Relationship Id="rId4" Type="http://schemas.openxmlformats.org/officeDocument/2006/relationships/image" Target="../media/image19.png"/><Relationship Id="rId5" Type="http://schemas.openxmlformats.org/officeDocument/2006/relationships/image" Target="../media/image30.png"/><Relationship Id="rId6" Type="http://schemas.openxmlformats.org/officeDocument/2006/relationships/image" Target="../media/image22.png"/><Relationship Id="rId7" Type="http://schemas.openxmlformats.org/officeDocument/2006/relationships/image" Target="../media/image2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7.png"/><Relationship Id="rId4" Type="http://schemas.openxmlformats.org/officeDocument/2006/relationships/image" Target="../media/image15.png"/><Relationship Id="rId5" Type="http://schemas.openxmlformats.org/officeDocument/2006/relationships/image" Target="../media/image4.png"/><Relationship Id="rId6" Type="http://schemas.openxmlformats.org/officeDocument/2006/relationships/image" Target="../media/image1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0.png"/><Relationship Id="rId4" Type="http://schemas.openxmlformats.org/officeDocument/2006/relationships/image" Target="../media/image8.png"/><Relationship Id="rId5" Type="http://schemas.openxmlformats.org/officeDocument/2006/relationships/image" Target="../media/image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7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7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36.png"/><Relationship Id="rId5" Type="http://schemas.openxmlformats.org/officeDocument/2006/relationships/image" Target="../media/image35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20.png"/><Relationship Id="rId5" Type="http://schemas.openxmlformats.org/officeDocument/2006/relationships/image" Target="../media/image32.png"/><Relationship Id="rId6" Type="http://schemas.openxmlformats.org/officeDocument/2006/relationships/image" Target="../media/image8.png"/><Relationship Id="rId7" Type="http://schemas.openxmlformats.org/officeDocument/2006/relationships/image" Target="../media/image6.png"/><Relationship Id="rId8" Type="http://schemas.openxmlformats.org/officeDocument/2006/relationships/image" Target="../media/image4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Relationship Id="rId4" Type="http://schemas.openxmlformats.org/officeDocument/2006/relationships/image" Target="../media/image4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36.png"/><Relationship Id="rId5" Type="http://schemas.openxmlformats.org/officeDocument/2006/relationships/image" Target="../media/image35.png"/><Relationship Id="rId6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8: Podcast</a:t>
            </a:r>
            <a:endParaRPr sz="6400">
              <a:solidFill>
                <a:srgbClr val="090147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011663" y="4048200"/>
            <a:ext cx="9450600" cy="212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Wordle!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68" name="Google Shape;168;p19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69" name="Google Shape;169;p19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70" name="Google Shape;170;p19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19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p19"/>
          <p:cNvSpPr txBox="1"/>
          <p:nvPr/>
        </p:nvSpPr>
        <p:spPr>
          <a:xfrm>
            <a:off x="1550150" y="1750900"/>
            <a:ext cx="9496200" cy="18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8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The purpose for this session is to</a:t>
            </a:r>
            <a:endParaRPr sz="68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73" name="Google Shape;173;p19"/>
          <p:cNvSpPr txBox="1"/>
          <p:nvPr/>
        </p:nvSpPr>
        <p:spPr>
          <a:xfrm>
            <a:off x="1626350" y="4078013"/>
            <a:ext cx="110706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60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harvest &amp; glean </a:t>
            </a:r>
            <a:r>
              <a:rPr b="1" lang="en-US" sz="60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as much wisdom &amp; insight you have brought over the past 7 sessions.</a:t>
            </a:r>
            <a:endParaRPr sz="900"/>
          </a:p>
        </p:txBody>
      </p:sp>
      <p:sp>
        <p:nvSpPr>
          <p:cNvPr id="174" name="Google Shape;174;p19"/>
          <p:cNvSpPr txBox="1"/>
          <p:nvPr/>
        </p:nvSpPr>
        <p:spPr>
          <a:xfrm>
            <a:off x="811675" y="2224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75" name="Google Shape;175;p19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76" name="Google Shape;17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9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/>
          <p:nvPr/>
        </p:nvSpPr>
        <p:spPr>
          <a:xfrm>
            <a:off x="10052875" y="0"/>
            <a:ext cx="8235000" cy="5120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5" name="Google Shape;185;p20"/>
          <p:cNvSpPr/>
          <p:nvPr/>
        </p:nvSpPr>
        <p:spPr>
          <a:xfrm>
            <a:off x="0" y="0"/>
            <a:ext cx="5080500" cy="5120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6" name="Google Shape;186;p20"/>
          <p:cNvSpPr txBox="1"/>
          <p:nvPr/>
        </p:nvSpPr>
        <p:spPr>
          <a:xfrm>
            <a:off x="1709850" y="70392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1</a:t>
            </a:r>
            <a:r>
              <a:rPr lang="en-US" sz="8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F8F5EC"/>
              </a:solidFill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446700" y="1946825"/>
            <a:ext cx="4110900" cy="20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Reflect </a:t>
            </a:r>
            <a:endParaRPr i="1" sz="64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on your experience</a:t>
            </a:r>
            <a:endParaRPr sz="6400">
              <a:solidFill>
                <a:srgbClr val="F8F5EC"/>
              </a:solidFill>
            </a:endParaRPr>
          </a:p>
        </p:txBody>
      </p:sp>
      <p:sp>
        <p:nvSpPr>
          <p:cNvPr id="188" name="Google Shape;188;p20"/>
          <p:cNvSpPr txBox="1"/>
          <p:nvPr/>
        </p:nvSpPr>
        <p:spPr>
          <a:xfrm>
            <a:off x="6682625" y="70392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2</a:t>
            </a:r>
            <a:r>
              <a:rPr lang="en-US" sz="80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chemeClr val="dk1"/>
              </a:solidFill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5250275" y="1821300"/>
            <a:ext cx="4449300" cy="27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Another platform to </a:t>
            </a:r>
            <a:r>
              <a:rPr i="1"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share your story</a:t>
            </a:r>
            <a:endParaRPr i="1" sz="6400">
              <a:solidFill>
                <a:schemeClr val="dk1"/>
              </a:solidFill>
            </a:endParaRPr>
          </a:p>
        </p:txBody>
      </p:sp>
      <p:sp>
        <p:nvSpPr>
          <p:cNvPr id="190" name="Google Shape;190;p20"/>
          <p:cNvSpPr txBox="1"/>
          <p:nvPr/>
        </p:nvSpPr>
        <p:spPr>
          <a:xfrm>
            <a:off x="13378075" y="619975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3</a:t>
            </a:r>
            <a:r>
              <a:rPr lang="en-US" sz="8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chemeClr val="lt1"/>
              </a:solidFill>
            </a:endParaRPr>
          </a:p>
        </p:txBody>
      </p:sp>
      <p:sp>
        <p:nvSpPr>
          <p:cNvPr id="191" name="Google Shape;191;p20"/>
          <p:cNvSpPr txBox="1"/>
          <p:nvPr/>
        </p:nvSpPr>
        <p:spPr>
          <a:xfrm>
            <a:off x="10770775" y="1742513"/>
            <a:ext cx="6799200" cy="27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Share lessons learned with </a:t>
            </a:r>
            <a:r>
              <a:rPr i="1" lang="en-US" sz="64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future </a:t>
            </a:r>
            <a:r>
              <a:rPr lang="en-US" sz="64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 participants</a:t>
            </a:r>
            <a:endParaRPr sz="6400">
              <a:solidFill>
                <a:schemeClr val="lt1"/>
              </a:solidFill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6682625" y="58239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5</a:t>
            </a:r>
            <a:r>
              <a:rPr lang="en-US" sz="8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rgbClr val="F8F5EC"/>
              </a:solidFill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5419475" y="7066800"/>
            <a:ext cx="4110900" cy="20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Improve</a:t>
            </a:r>
            <a:r>
              <a:rPr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 training &amp; workshops</a:t>
            </a:r>
            <a:endParaRPr sz="6400">
              <a:solidFill>
                <a:srgbClr val="F8F5EC"/>
              </a:solidFill>
            </a:endParaRPr>
          </a:p>
        </p:txBody>
      </p:sp>
      <p:sp>
        <p:nvSpPr>
          <p:cNvPr id="194" name="Google Shape;194;p20"/>
          <p:cNvSpPr txBox="1"/>
          <p:nvPr/>
        </p:nvSpPr>
        <p:spPr>
          <a:xfrm>
            <a:off x="1709850" y="58239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4</a:t>
            </a:r>
            <a:r>
              <a:rPr lang="en-US" sz="80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chemeClr val="dk1"/>
              </a:solidFill>
            </a:endParaRPr>
          </a:p>
        </p:txBody>
      </p:sp>
      <p:sp>
        <p:nvSpPr>
          <p:cNvPr id="195" name="Google Shape;195;p20"/>
          <p:cNvSpPr txBox="1"/>
          <p:nvPr/>
        </p:nvSpPr>
        <p:spPr>
          <a:xfrm>
            <a:off x="277500" y="6941275"/>
            <a:ext cx="4449300" cy="275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Connect</a:t>
            </a:r>
            <a:r>
              <a:rPr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 with other program cohorts</a:t>
            </a:r>
            <a:endParaRPr i="1" sz="6400">
              <a:solidFill>
                <a:schemeClr val="dk1"/>
              </a:solidFill>
            </a:endParaRPr>
          </a:p>
        </p:txBody>
      </p:sp>
      <p:sp>
        <p:nvSpPr>
          <p:cNvPr id="196" name="Google Shape;196;p20"/>
          <p:cNvSpPr txBox="1"/>
          <p:nvPr/>
        </p:nvSpPr>
        <p:spPr>
          <a:xfrm>
            <a:off x="13378075" y="5747700"/>
            <a:ext cx="1584600" cy="9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5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6</a:t>
            </a:r>
            <a:r>
              <a:rPr lang="en-US" sz="80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.</a:t>
            </a:r>
            <a:endParaRPr sz="8000">
              <a:solidFill>
                <a:schemeClr val="dk1"/>
              </a:solidFill>
            </a:endParaRPr>
          </a:p>
        </p:txBody>
      </p:sp>
      <p:sp>
        <p:nvSpPr>
          <p:cNvPr id="197" name="Google Shape;197;p20"/>
          <p:cNvSpPr txBox="1"/>
          <p:nvPr/>
        </p:nvSpPr>
        <p:spPr>
          <a:xfrm>
            <a:off x="10576225" y="7066800"/>
            <a:ext cx="7188300" cy="20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Engage </a:t>
            </a:r>
            <a:r>
              <a:rPr lang="en-US" sz="6400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rPr>
              <a:t>with faculty for insights on how to support them</a:t>
            </a:r>
            <a:endParaRPr sz="6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1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04" name="Google Shape;204;p21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05" name="Google Shape;205;p21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06" name="Google Shape;206;p21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21"/>
          <p:cNvSpPr txBox="1"/>
          <p:nvPr/>
        </p:nvSpPr>
        <p:spPr>
          <a:xfrm>
            <a:off x="2608125" y="3567900"/>
            <a:ext cx="5062500" cy="23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Reflect, refine, record, share, grow</a:t>
            </a:r>
            <a:endParaRPr sz="100"/>
          </a:p>
        </p:txBody>
      </p:sp>
      <p:sp>
        <p:nvSpPr>
          <p:cNvPr id="208" name="Google Shape;208;p21"/>
          <p:cNvSpPr txBox="1"/>
          <p:nvPr/>
        </p:nvSpPr>
        <p:spPr>
          <a:xfrm>
            <a:off x="10054213" y="2649625"/>
            <a:ext cx="6368100" cy="61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❏"/>
            </a:pPr>
            <a:r>
              <a:rPr b="1" lang="en-US" sz="3200">
                <a:solidFill>
                  <a:schemeClr val="dk1"/>
                </a:solidFill>
              </a:rPr>
              <a:t>Clarity &amp; Engagement</a:t>
            </a:r>
            <a:r>
              <a:rPr lang="en-US" sz="3200">
                <a:solidFill>
                  <a:schemeClr val="dk1"/>
                </a:solidFill>
              </a:rPr>
              <a:t>: Speak naturally and avoid sounding scripted to keep the podcast engaging.</a:t>
            </a:r>
            <a:endParaRPr sz="3200">
              <a:solidFill>
                <a:schemeClr val="dk1"/>
              </a:solidFill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❏"/>
            </a:pPr>
            <a:r>
              <a:rPr b="1" lang="en-US" sz="3200">
                <a:solidFill>
                  <a:schemeClr val="dk1"/>
                </a:solidFill>
              </a:rPr>
              <a:t>Effective Reflection</a:t>
            </a:r>
            <a:r>
              <a:rPr lang="en-US" sz="3200">
                <a:solidFill>
                  <a:schemeClr val="dk1"/>
                </a:solidFill>
              </a:rPr>
              <a:t>: Go beyond surface-level answers; connect insights to personal growth.</a:t>
            </a:r>
            <a:endParaRPr sz="3200">
              <a:solidFill>
                <a:schemeClr val="dk1"/>
              </a:solidFill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200"/>
              <a:buFont typeface="Open Sans"/>
              <a:buChar char="❏"/>
            </a:pPr>
            <a:r>
              <a:rPr b="1" lang="en-US" sz="3200">
                <a:solidFill>
                  <a:schemeClr val="dk1"/>
                </a:solidFill>
              </a:rPr>
              <a:t>Seamless Hosting</a:t>
            </a:r>
            <a:r>
              <a:rPr lang="en-US" sz="3200">
                <a:solidFill>
                  <a:schemeClr val="dk1"/>
                </a:solidFill>
              </a:rPr>
              <a:t>: Transition smoothly between topics, making interviews feel conversational.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9" name="Google Shape;209;p21"/>
          <p:cNvSpPr txBox="1"/>
          <p:nvPr/>
        </p:nvSpPr>
        <p:spPr>
          <a:xfrm>
            <a:off x="2736272" y="2508154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10" name="Google Shape;210;p21"/>
          <p:cNvSpPr txBox="1"/>
          <p:nvPr/>
        </p:nvSpPr>
        <p:spPr>
          <a:xfrm>
            <a:off x="10054225" y="18899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11" name="Google Shape;21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6296850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2"/>
          <p:cNvSpPr txBox="1"/>
          <p:nvPr/>
        </p:nvSpPr>
        <p:spPr>
          <a:xfrm>
            <a:off x="1562613" y="4625888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Manuscript</a:t>
            </a:r>
            <a:endParaRPr sz="400"/>
          </a:p>
        </p:txBody>
      </p:sp>
      <p:sp>
        <p:nvSpPr>
          <p:cNvPr id="218" name="Google Shape;218;p22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19" name="Google Shape;219;p22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20" name="Google Shape;220;p22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1" name="Google Shape;221;p22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2" name="Google Shape;222;p22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3" name="Google Shape;223;p22"/>
          <p:cNvSpPr/>
          <p:nvPr/>
        </p:nvSpPr>
        <p:spPr>
          <a:xfrm>
            <a:off x="1433450" y="5737949"/>
            <a:ext cx="8239875" cy="331739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24" name="Google Shape;224;p22"/>
          <p:cNvSpPr txBox="1"/>
          <p:nvPr/>
        </p:nvSpPr>
        <p:spPr>
          <a:xfrm>
            <a:off x="1691913" y="6190210"/>
            <a:ext cx="7722900" cy="22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Submission of the final deliverable: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make final changes to the written version of the narrative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format it for publication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5" name="Google Shape;22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4798" y="3429000"/>
            <a:ext cx="7350876" cy="589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3"/>
          <p:cNvSpPr txBox="1"/>
          <p:nvPr/>
        </p:nvSpPr>
        <p:spPr>
          <a:xfrm>
            <a:off x="4011675" y="2804150"/>
            <a:ext cx="9450600" cy="42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Time to Record!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33" name="Google Shape;233;p23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4" name="Google Shape;234;p23"/>
          <p:cNvCxnSpPr>
            <a:endCxn id="235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6" name="Google Shape;236;p23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7" name="Google Shape;237;p23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8" name="Google Shape;238;p23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5" name="Google Shape;235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